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20" d="100"/>
          <a:sy n="20" d="100"/>
        </p:scale>
        <p:origin x="2604" y="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168" y="201168"/>
            <a:ext cx="42400728" cy="29873448"/>
          </a:xfrm>
          <a:prstGeom prst="rect">
            <a:avLst/>
          </a:prstGeom>
          <a:noFill/>
          <a:ln w="10160">
            <a:solidFill>
              <a:srgbClr val="73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grpSp>
        <p:nvGrpSpPr>
          <p:cNvPr id="21" name="Group 20"/>
          <p:cNvGrpSpPr/>
          <p:nvPr/>
        </p:nvGrpSpPr>
        <p:grpSpPr>
          <a:xfrm>
            <a:off x="762000" y="594360"/>
            <a:ext cx="11605260" cy="2286000"/>
            <a:chOff x="762000" y="594360"/>
            <a:chExt cx="11605260" cy="2286000"/>
          </a:xfrm>
        </p:grpSpPr>
        <p:pic>
          <p:nvPicPr>
            <p:cNvPr id="3" name="Picture 2" descr="sijalica-04(1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0" y="594360"/>
              <a:ext cx="2286000" cy="2286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512820" y="967740"/>
              <a:ext cx="3657600" cy="156966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r>
                <a:rPr lang="en-GB" sz="3200" b="1" dirty="0">
                  <a:solidFill>
                    <a:srgbClr val="093789"/>
                  </a:solidFill>
                </a:rPr>
                <a:t>8ᵗʰ</a:t>
              </a:r>
            </a:p>
            <a:p>
              <a:pPr algn="l"/>
              <a:r>
                <a:rPr sz="3200" b="1" i="0" dirty="0">
                  <a:solidFill>
                    <a:srgbClr val="093789"/>
                  </a:solidFill>
                </a:rPr>
                <a:t>International
Conference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364224" y="704088"/>
              <a:ext cx="36576" cy="2011680"/>
            </a:xfrm>
            <a:prstGeom prst="rect">
              <a:avLst/>
            </a:prstGeom>
            <a:solidFill>
              <a:srgbClr val="6482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320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0380" y="768537"/>
              <a:ext cx="5486400" cy="58477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sz="3200" b="1" i="0" dirty="0">
                  <a:solidFill>
                    <a:srgbClr val="FF530C"/>
                  </a:solidFill>
                </a:rPr>
                <a:t>M</a:t>
              </a:r>
              <a:r>
                <a:rPr lang="sr-Latn-RS" sz="3200" b="1" i="0" dirty="0">
                  <a:solidFill>
                    <a:schemeClr val="tx2"/>
                  </a:solidFill>
                </a:rPr>
                <a:t>ycology</a:t>
              </a:r>
              <a:endParaRPr sz="3200" b="1" i="0" dirty="0">
                <a:solidFill>
                  <a:schemeClr val="tx2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61810" y="1371600"/>
              <a:ext cx="5486400" cy="58477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sz="3200" b="1" i="0" dirty="0">
                  <a:solidFill>
                    <a:srgbClr val="FF530C"/>
                  </a:solidFill>
                </a:rPr>
                <a:t>M</a:t>
              </a:r>
              <a:r>
                <a:rPr lang="sr-Latn-RS" sz="3200" b="1" dirty="0">
                  <a:solidFill>
                    <a:schemeClr val="tx2"/>
                  </a:solidFill>
                </a:rPr>
                <a:t>ycotoxicology</a:t>
              </a:r>
              <a:endParaRPr sz="3200" b="1" i="0" dirty="0">
                <a:solidFill>
                  <a:schemeClr val="tx2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880860" y="1973520"/>
              <a:ext cx="5486400" cy="58477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sz="3200" b="1" i="0" dirty="0">
                  <a:solidFill>
                    <a:srgbClr val="FF530C"/>
                  </a:solidFill>
                </a:rPr>
                <a:t>M</a:t>
              </a:r>
              <a:r>
                <a:rPr lang="sr-Latn-RS" sz="3200" b="1" i="0" dirty="0">
                  <a:solidFill>
                    <a:schemeClr val="tx2"/>
                  </a:solidFill>
                </a:rPr>
                <a:t>ycoses</a:t>
              </a:r>
              <a:endParaRPr sz="3200" b="1" i="0" dirty="0">
                <a:solidFill>
                  <a:schemeClr val="tx2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39757781" y="27145650"/>
            <a:ext cx="1196369" cy="22860"/>
          </a:xfrm>
          <a:prstGeom prst="rect">
            <a:avLst/>
          </a:prstGeom>
          <a:solidFill>
            <a:srgbClr val="DCE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8" name="Oval 47"/>
          <p:cNvSpPr/>
          <p:nvPr/>
        </p:nvSpPr>
        <p:spPr>
          <a:xfrm>
            <a:off x="37173601" y="26026452"/>
            <a:ext cx="146304" cy="146304"/>
          </a:xfrm>
          <a:prstGeom prst="ellipse">
            <a:avLst/>
          </a:prstGeom>
          <a:noFill/>
          <a:ln w="12700">
            <a:solidFill>
              <a:srgbClr val="DCE8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9" name="Rectangle 48"/>
          <p:cNvSpPr/>
          <p:nvPr/>
        </p:nvSpPr>
        <p:spPr>
          <a:xfrm>
            <a:off x="37538075" y="27119522"/>
            <a:ext cx="1081334" cy="22860"/>
          </a:xfrm>
          <a:prstGeom prst="rect">
            <a:avLst/>
          </a:prstGeom>
          <a:solidFill>
            <a:srgbClr val="DCE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1" name="Rectangle 50"/>
          <p:cNvSpPr/>
          <p:nvPr/>
        </p:nvSpPr>
        <p:spPr>
          <a:xfrm>
            <a:off x="37406433" y="27161825"/>
            <a:ext cx="790442" cy="22860"/>
          </a:xfrm>
          <a:prstGeom prst="rect">
            <a:avLst/>
          </a:prstGeom>
          <a:solidFill>
            <a:srgbClr val="DCE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grpSp>
        <p:nvGrpSpPr>
          <p:cNvPr id="23" name="Group 22"/>
          <p:cNvGrpSpPr/>
          <p:nvPr/>
        </p:nvGrpSpPr>
        <p:grpSpPr>
          <a:xfrm>
            <a:off x="35021520" y="457200"/>
            <a:ext cx="6858000" cy="2705862"/>
            <a:chOff x="35021520" y="457200"/>
            <a:chExt cx="6858000" cy="2705862"/>
          </a:xfrm>
        </p:grpSpPr>
        <p:pic>
          <p:nvPicPr>
            <p:cNvPr id="19" name="Picture 18" descr="image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67440" y="457200"/>
              <a:ext cx="4937760" cy="2468880"/>
            </a:xfrm>
            <a:prstGeom prst="rect">
              <a:avLst/>
            </a:prstGeom>
          </p:spPr>
        </p:pic>
        <p:sp>
          <p:nvSpPr>
            <p:cNvPr id="78" name="Rectangle 77"/>
            <p:cNvSpPr/>
            <p:nvPr/>
          </p:nvSpPr>
          <p:spPr>
            <a:xfrm>
              <a:off x="35021520" y="3089910"/>
              <a:ext cx="6858000" cy="73152"/>
            </a:xfrm>
            <a:prstGeom prst="rect">
              <a:avLst/>
            </a:prstGeom>
            <a:solidFill>
              <a:srgbClr val="FF530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3200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10149840" y="940712"/>
            <a:ext cx="24871680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0" b="1" dirty="0">
                <a:solidFill>
                  <a:srgbClr val="FF530C"/>
                </a:solidFill>
              </a:rPr>
              <a:t>TITLE OF THE POSTER PRESENTATION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313973" y="2727927"/>
            <a:ext cx="3017520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i="0" dirty="0">
                <a:solidFill>
                  <a:srgbClr val="141414"/>
                </a:solidFill>
              </a:rPr>
              <a:t>Author One¹*, Author Two¹, Author Three², Author Four³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572000" y="3572985"/>
            <a:ext cx="33832800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0" i="1" dirty="0">
                <a:solidFill>
                  <a:srgbClr val="141414"/>
                </a:solidFill>
              </a:rPr>
              <a:t>¹ Affiliation of the first author, Department, Institution, City, Country; ² Affiliation of the second author, Department, Institution, City, Country;
³ Affiliation of the third author, Department, Institution, City, Country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9144000" y="5024595"/>
            <a:ext cx="2468880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i="0" dirty="0">
                <a:solidFill>
                  <a:srgbClr val="FF530C"/>
                </a:solidFill>
              </a:rPr>
              <a:t>*Corresponding author:  author@email.com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495300" y="6565005"/>
            <a:ext cx="9654540" cy="19607749"/>
          </a:xfrm>
          <a:prstGeom prst="roundRect">
            <a:avLst/>
          </a:prstGeom>
          <a:noFill/>
          <a:ln w="12700">
            <a:solidFill>
              <a:srgbClr val="7896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8" name="TextBox 87"/>
          <p:cNvSpPr txBox="1"/>
          <p:nvPr/>
        </p:nvSpPr>
        <p:spPr>
          <a:xfrm>
            <a:off x="1691640" y="7101846"/>
            <a:ext cx="8183879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3600" b="1" dirty="0">
                <a:solidFill>
                  <a:srgbClr val="FF530C"/>
                </a:solidFill>
              </a:rPr>
              <a:t>◉</a:t>
            </a:r>
            <a:r>
              <a:rPr lang="sr-Latn-RS" sz="3600" b="1" dirty="0">
                <a:solidFill>
                  <a:srgbClr val="FF530C"/>
                </a:solidFill>
              </a:rPr>
              <a:t> </a:t>
            </a:r>
            <a:r>
              <a:rPr sz="4000" b="1" i="0" dirty="0">
                <a:solidFill>
                  <a:srgbClr val="093789"/>
                </a:solidFill>
              </a:rPr>
              <a:t>INTRODUCTION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234440" y="7760975"/>
            <a:ext cx="8503919" cy="206210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0" dirty="0">
                <a:solidFill>
                  <a:srgbClr val="555555"/>
                </a:solidFill>
              </a:rPr>
              <a:t>Brief background and rationale of the study.
Replace this text with your content. Add figures, photos or diagrams as needed.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10424160" y="6565005"/>
            <a:ext cx="9784080" cy="6556635"/>
          </a:xfrm>
          <a:prstGeom prst="roundRect">
            <a:avLst/>
          </a:prstGeom>
          <a:noFill/>
          <a:ln w="12700">
            <a:solidFill>
              <a:srgbClr val="7896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2" name="TextBox 91"/>
          <p:cNvSpPr txBox="1"/>
          <p:nvPr/>
        </p:nvSpPr>
        <p:spPr>
          <a:xfrm>
            <a:off x="11292840" y="6949446"/>
            <a:ext cx="86410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3600" b="1" dirty="0">
                <a:solidFill>
                  <a:srgbClr val="FF530C"/>
                </a:solidFill>
              </a:rPr>
              <a:t>◎</a:t>
            </a:r>
            <a:r>
              <a:rPr lang="sr-Latn-RS" sz="3600" b="1" dirty="0">
                <a:solidFill>
                  <a:srgbClr val="FF530C"/>
                </a:solidFill>
              </a:rPr>
              <a:t> </a:t>
            </a:r>
            <a:r>
              <a:rPr sz="4000" b="1" i="0" dirty="0">
                <a:solidFill>
                  <a:srgbClr val="093789"/>
                </a:solidFill>
              </a:rPr>
              <a:t>OBJECTIVES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835640" y="7589525"/>
            <a:ext cx="8961119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0" dirty="0">
                <a:solidFill>
                  <a:srgbClr val="555555"/>
                </a:solidFill>
              </a:rPr>
              <a:t>State the aim(s) of the study clearly and concisely.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10424160" y="13395960"/>
            <a:ext cx="9784080" cy="12776796"/>
          </a:xfrm>
          <a:prstGeom prst="roundRect">
            <a:avLst/>
          </a:prstGeom>
          <a:noFill/>
          <a:ln w="12700">
            <a:solidFill>
              <a:srgbClr val="7896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6" name="TextBox 95"/>
          <p:cNvSpPr txBox="1"/>
          <p:nvPr/>
        </p:nvSpPr>
        <p:spPr>
          <a:xfrm>
            <a:off x="11292840" y="13624560"/>
            <a:ext cx="86410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3200" b="1" dirty="0">
                <a:solidFill>
                  <a:srgbClr val="FF530C"/>
                </a:solidFill>
              </a:rPr>
              <a:t>⚗</a:t>
            </a:r>
            <a:r>
              <a:rPr lang="sr-Latn-RS" sz="3200" b="1" dirty="0">
                <a:solidFill>
                  <a:srgbClr val="FF530C"/>
                </a:solidFill>
              </a:rPr>
              <a:t> </a:t>
            </a:r>
            <a:r>
              <a:rPr sz="4000" b="1" i="0" dirty="0">
                <a:solidFill>
                  <a:srgbClr val="093789"/>
                </a:solidFill>
              </a:rPr>
              <a:t>MATERIALS AND METHODS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0515600" y="14264640"/>
            <a:ext cx="9641840" cy="16753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3200" dirty="0">
                <a:solidFill>
                  <a:srgbClr val="555555"/>
                </a:solidFill>
              </a:rPr>
              <a:t>Describe materials, methods and experimental design. Replace this text and insert editable tables, schemes or images.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20523200" y="6565006"/>
            <a:ext cx="10429240" cy="19607750"/>
          </a:xfrm>
          <a:prstGeom prst="roundRect">
            <a:avLst/>
          </a:prstGeom>
          <a:noFill/>
          <a:ln w="12700">
            <a:solidFill>
              <a:srgbClr val="7896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0" name="TextBox 99"/>
          <p:cNvSpPr txBox="1"/>
          <p:nvPr/>
        </p:nvSpPr>
        <p:spPr>
          <a:xfrm>
            <a:off x="21351239" y="6949446"/>
            <a:ext cx="873252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3600" b="1" dirty="0">
                <a:solidFill>
                  <a:srgbClr val="FF530C"/>
                </a:solidFill>
              </a:rPr>
              <a:t>▥</a:t>
            </a:r>
            <a:r>
              <a:rPr lang="sr-Latn-RS" sz="3600" b="1" dirty="0">
                <a:solidFill>
                  <a:srgbClr val="FF530C"/>
                </a:solidFill>
              </a:rPr>
              <a:t> </a:t>
            </a:r>
            <a:r>
              <a:rPr sz="4000" b="1" i="0" dirty="0">
                <a:solidFill>
                  <a:srgbClr val="093789"/>
                </a:solidFill>
              </a:rPr>
              <a:t>RESULTS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20894039" y="7589525"/>
            <a:ext cx="9052560" cy="15696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0" dirty="0">
                <a:solidFill>
                  <a:srgbClr val="555555"/>
                </a:solidFill>
              </a:rPr>
              <a:t>Present the main results. This large panel is intended for graphs, photographs, tables and key numerical findings.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31318200" y="6565005"/>
            <a:ext cx="10972800" cy="19607751"/>
          </a:xfrm>
          <a:prstGeom prst="roundRect">
            <a:avLst/>
          </a:prstGeom>
          <a:noFill/>
          <a:ln w="12700">
            <a:solidFill>
              <a:srgbClr val="7896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4" name="TextBox 103"/>
          <p:cNvSpPr txBox="1"/>
          <p:nvPr/>
        </p:nvSpPr>
        <p:spPr>
          <a:xfrm>
            <a:off x="32244633" y="6949445"/>
            <a:ext cx="982980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3600" b="1" dirty="0">
                <a:solidFill>
                  <a:srgbClr val="FF530C"/>
                </a:solidFill>
              </a:rPr>
              <a:t>✓</a:t>
            </a:r>
            <a:r>
              <a:rPr lang="sr-Latn-RS" sz="3600" b="1" dirty="0">
                <a:solidFill>
                  <a:srgbClr val="FF530C"/>
                </a:solidFill>
              </a:rPr>
              <a:t> </a:t>
            </a:r>
            <a:r>
              <a:rPr sz="4000" b="1" i="0" dirty="0">
                <a:solidFill>
                  <a:srgbClr val="093789"/>
                </a:solidFill>
              </a:rPr>
              <a:t>CONCLUSION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1676340" y="7719544"/>
            <a:ext cx="10149840" cy="107721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0" dirty="0">
                <a:solidFill>
                  <a:srgbClr val="555555"/>
                </a:solidFill>
              </a:rPr>
              <a:t>Summarize the main conclusions and implications of the study.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495300" y="26392857"/>
            <a:ext cx="19712940" cy="2593622"/>
          </a:xfrm>
          <a:prstGeom prst="roundRect">
            <a:avLst/>
          </a:prstGeom>
          <a:noFill/>
          <a:ln w="12700">
            <a:solidFill>
              <a:srgbClr val="7896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2" name="TextBox 111"/>
          <p:cNvSpPr txBox="1"/>
          <p:nvPr/>
        </p:nvSpPr>
        <p:spPr>
          <a:xfrm>
            <a:off x="1005840" y="26905565"/>
            <a:ext cx="1824228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3600" b="1" dirty="0">
                <a:solidFill>
                  <a:srgbClr val="FF530C"/>
                </a:solidFill>
              </a:rPr>
              <a:t>○</a:t>
            </a:r>
            <a:r>
              <a:rPr lang="sr-Latn-RS" sz="3600" b="1" dirty="0">
                <a:solidFill>
                  <a:srgbClr val="FF530C"/>
                </a:solidFill>
              </a:rPr>
              <a:t> </a:t>
            </a:r>
            <a:r>
              <a:rPr sz="3600" b="1" i="0" dirty="0">
                <a:solidFill>
                  <a:srgbClr val="093789"/>
                </a:solidFill>
              </a:rPr>
              <a:t>REFERENCES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005840" y="27948593"/>
            <a:ext cx="1856232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 i="1" dirty="0">
                <a:solidFill>
                  <a:srgbClr val="555555"/>
                </a:solidFill>
              </a:rPr>
              <a:t>Add only key references. Use a compact citation style appropriate for a scientific poster.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20482560" y="26444053"/>
            <a:ext cx="21808440" cy="2523377"/>
          </a:xfrm>
          <a:prstGeom prst="roundRect">
            <a:avLst/>
          </a:prstGeom>
          <a:noFill/>
          <a:ln w="12700">
            <a:solidFill>
              <a:srgbClr val="7896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6" name="TextBox 115"/>
          <p:cNvSpPr txBox="1"/>
          <p:nvPr/>
        </p:nvSpPr>
        <p:spPr>
          <a:xfrm>
            <a:off x="20802600" y="26925750"/>
            <a:ext cx="1997964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3600" b="1" dirty="0">
                <a:solidFill>
                  <a:srgbClr val="FF530C"/>
                </a:solidFill>
              </a:rPr>
              <a:t>◇</a:t>
            </a:r>
            <a:r>
              <a:rPr lang="sr-Latn-RS" sz="3600" b="1" dirty="0">
                <a:solidFill>
                  <a:srgbClr val="FF530C"/>
                </a:solidFill>
              </a:rPr>
              <a:t> </a:t>
            </a:r>
            <a:r>
              <a:rPr sz="3600" b="1" i="0" dirty="0">
                <a:solidFill>
                  <a:srgbClr val="093789"/>
                </a:solidFill>
              </a:rPr>
              <a:t>ACKNOWLEDGEMENTS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0802600" y="27955877"/>
            <a:ext cx="2029968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 i="1" dirty="0">
                <a:solidFill>
                  <a:srgbClr val="555555"/>
                </a:solidFill>
              </a:rPr>
              <a:t>Funding sources, institutional support and acknowledgements</a:t>
            </a:r>
            <a:r>
              <a:rPr sz="3200" b="0" i="1" dirty="0">
                <a:solidFill>
                  <a:srgbClr val="555555"/>
                </a:solidFill>
              </a:rPr>
              <a:t>.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228600" y="29301948"/>
            <a:ext cx="25488899" cy="754380"/>
          </a:xfrm>
          <a:prstGeom prst="rect">
            <a:avLst/>
          </a:prstGeom>
          <a:solidFill>
            <a:srgbClr val="0937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9" name="Rectangle 118"/>
          <p:cNvSpPr/>
          <p:nvPr/>
        </p:nvSpPr>
        <p:spPr>
          <a:xfrm>
            <a:off x="25717499" y="29301948"/>
            <a:ext cx="16873582" cy="754380"/>
          </a:xfrm>
          <a:prstGeom prst="rect">
            <a:avLst/>
          </a:prstGeom>
          <a:solidFill>
            <a:srgbClr val="FF53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20" name="TextBox 119"/>
          <p:cNvSpPr txBox="1"/>
          <p:nvPr/>
        </p:nvSpPr>
        <p:spPr>
          <a:xfrm>
            <a:off x="1005840" y="29301948"/>
            <a:ext cx="1097280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0" i="0" dirty="0">
                <a:solidFill>
                  <a:srgbClr val="FFFFFF"/>
                </a:solidFill>
              </a:rPr>
              <a:t>www.mycologyserbiammm.com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4264640" y="29340048"/>
            <a:ext cx="1371600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0" i="0" dirty="0">
                <a:solidFill>
                  <a:srgbClr val="FFFFFF"/>
                </a:solidFill>
              </a:rPr>
              <a:t>conference.ms@maticasrpska.org.rs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5717499" y="29301948"/>
            <a:ext cx="16162021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8–9 October 2026</a:t>
            </a:r>
            <a:r>
              <a:rPr lang="sr-Latn-RS" sz="4400" b="1" dirty="0">
                <a:solidFill>
                  <a:schemeClr val="bg1"/>
                </a:solidFill>
              </a:rPr>
              <a:t> </a:t>
            </a:r>
            <a:r>
              <a:rPr sz="4400" b="1" i="0" dirty="0" err="1">
                <a:solidFill>
                  <a:srgbClr val="FFFFFF"/>
                </a:solidFill>
              </a:rPr>
              <a:t>Matica</a:t>
            </a:r>
            <a:r>
              <a:rPr sz="4400" b="1" i="0" dirty="0">
                <a:solidFill>
                  <a:srgbClr val="FFFFFF"/>
                </a:solidFill>
              </a:rPr>
              <a:t> </a:t>
            </a:r>
            <a:r>
              <a:rPr sz="4400" b="1" i="0" dirty="0" err="1">
                <a:solidFill>
                  <a:srgbClr val="FFFFFF"/>
                </a:solidFill>
              </a:rPr>
              <a:t>Srpska</a:t>
            </a:r>
            <a:r>
              <a:rPr sz="4400" b="1" i="0" dirty="0">
                <a:solidFill>
                  <a:srgbClr val="FFFFFF"/>
                </a:solidFill>
              </a:rPr>
              <a:t>, Novi Sad, Serbia</a:t>
            </a:r>
          </a:p>
        </p:txBody>
      </p:sp>
      <p:pic>
        <p:nvPicPr>
          <p:cNvPr id="123" name="Picture 122" descr="ChatGPT Image 17. јул 2026. 10_45_59 FRAME 18.07.2026.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35866412" y="27087156"/>
            <a:ext cx="5552472" cy="161288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1008340" y="12115800"/>
            <a:ext cx="9281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/>
              <a:t>Table 1. Table title </a:t>
            </a:r>
            <a:endParaRPr lang="en-GB" sz="2400" dirty="0"/>
          </a:p>
        </p:txBody>
      </p:sp>
      <p:sp>
        <p:nvSpPr>
          <p:cNvPr id="125" name="TextBox 124"/>
          <p:cNvSpPr txBox="1"/>
          <p:nvPr/>
        </p:nvSpPr>
        <p:spPr>
          <a:xfrm>
            <a:off x="21076919" y="19553525"/>
            <a:ext cx="9281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/>
              <a:t>Figure 1. Figure/Graph/Picture title </a:t>
            </a:r>
            <a:endParaRPr lang="en-GB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248</Words>
  <Application>Microsoft Office PowerPoint</Application>
  <PresentationFormat>Custom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Maja Karaman</dc:creator>
  <dc:description>generated using python-pptx</dc:description>
  <cp:lastModifiedBy>Dobrisav Vuković</cp:lastModifiedBy>
  <cp:revision>18</cp:revision>
  <dcterms:created xsi:type="dcterms:W3CDTF">2013-01-27T09:14:16Z</dcterms:created>
  <dcterms:modified xsi:type="dcterms:W3CDTF">2026-09-01T10:26:48Z</dcterms:modified>
</cp:coreProperties>
</file>